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5"/>
  </p:notesMasterIdLst>
  <p:handoutMasterIdLst>
    <p:handoutMasterId r:id="rId36"/>
  </p:handoutMasterIdLst>
  <p:sldIdLst>
    <p:sldId id="361" r:id="rId2"/>
    <p:sldId id="338" r:id="rId3"/>
    <p:sldId id="371" r:id="rId4"/>
    <p:sldId id="385" r:id="rId5"/>
    <p:sldId id="374" r:id="rId6"/>
    <p:sldId id="368" r:id="rId7"/>
    <p:sldId id="387" r:id="rId8"/>
    <p:sldId id="382" r:id="rId9"/>
    <p:sldId id="388" r:id="rId10"/>
    <p:sldId id="392" r:id="rId11"/>
    <p:sldId id="389" r:id="rId12"/>
    <p:sldId id="393" r:id="rId13"/>
    <p:sldId id="394" r:id="rId14"/>
    <p:sldId id="395" r:id="rId15"/>
    <p:sldId id="396" r:id="rId16"/>
    <p:sldId id="390" r:id="rId17"/>
    <p:sldId id="399" r:id="rId18"/>
    <p:sldId id="416" r:id="rId19"/>
    <p:sldId id="417" r:id="rId20"/>
    <p:sldId id="400" r:id="rId21"/>
    <p:sldId id="401" r:id="rId22"/>
    <p:sldId id="402" r:id="rId23"/>
    <p:sldId id="405" r:id="rId24"/>
    <p:sldId id="406" r:id="rId25"/>
    <p:sldId id="404" r:id="rId26"/>
    <p:sldId id="407" r:id="rId27"/>
    <p:sldId id="408" r:id="rId28"/>
    <p:sldId id="413" r:id="rId29"/>
    <p:sldId id="409" r:id="rId30"/>
    <p:sldId id="410" r:id="rId31"/>
    <p:sldId id="411" r:id="rId32"/>
    <p:sldId id="412" r:id="rId33"/>
    <p:sldId id="414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EDC"/>
    <a:srgbClr val="007434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412" autoAdjust="0"/>
    <p:restoredTop sz="92847" autoAdjust="0"/>
  </p:normalViewPr>
  <p:slideViewPr>
    <p:cSldViewPr>
      <p:cViewPr varScale="1">
        <p:scale>
          <a:sx n="116" d="100"/>
          <a:sy n="116" d="100"/>
        </p:scale>
        <p:origin x="6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9/20/20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9/20/20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7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7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98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0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47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7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and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01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7</a:t>
            </a:r>
          </a:p>
          <a:p>
            <a:pPr marL="228600" indent="-228600">
              <a:buAutoNum type="arabicParenR"/>
            </a:pPr>
            <a:r>
              <a:rPr lang="en-US" dirty="0"/>
              <a:t>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32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9/20/20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tiff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2.tiff"/><Relationship Id="rId7" Type="http://schemas.openxmlformats.org/officeDocument/2006/relationships/image" Target="../media/image24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tiff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.emf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7" Type="http://schemas.openxmlformats.org/officeDocument/2006/relationships/image" Target="../media/image69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6.wmf"/><Relationship Id="rId3" Type="http://schemas.openxmlformats.org/officeDocument/2006/relationships/image" Target="../media/image10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5.wmf"/><Relationship Id="rId5" Type="http://schemas.openxmlformats.org/officeDocument/2006/relationships/image" Target="../media/image12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1.png"/><Relationship Id="rId9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Arrays</a:t>
            </a:r>
            <a:r>
              <a:rPr lang="en-US"/>
              <a:t>: computing with many numbers</a:t>
            </a:r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6858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Example: Shear operator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4703" y="1175629"/>
            <a:ext cx="8202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Matrix-vector multiplication for each vector (point representation in 2D):</a:t>
            </a:r>
            <a:endParaRPr lang="en-US" sz="22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556406" y="1783268"/>
            <a:ext cx="3215994" cy="2788732"/>
            <a:chOff x="4556406" y="1783268"/>
            <a:chExt cx="3825594" cy="32459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4975635" y="4572000"/>
              <a:ext cx="29718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5181600" y="1992011"/>
              <a:ext cx="0" cy="27323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5181600" y="2590800"/>
              <a:ext cx="1981200" cy="19812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7727129" y="4598313"/>
                  <a:ext cx="4262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7129" y="4598313"/>
                  <a:ext cx="426271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556406" y="1783268"/>
                  <a:ext cx="65474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406" y="1783268"/>
                  <a:ext cx="654740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arallelogram 22"/>
            <p:cNvSpPr/>
            <p:nvPr/>
          </p:nvSpPr>
          <p:spPr>
            <a:xfrm>
              <a:off x="5211146" y="2603955"/>
              <a:ext cx="3170854" cy="1954889"/>
            </a:xfrm>
            <a:prstGeom prst="parallelogram">
              <a:avLst>
                <a:gd name="adj" fmla="val 60967"/>
              </a:avLst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940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Matrices as operators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548" y="1238649"/>
            <a:ext cx="8458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SzPct val="100000"/>
              <a:buFont typeface="Arial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grid of 2D points</a:t>
            </a:r>
          </a:p>
          <a:p>
            <a:pPr marL="342900" indent="-342900">
              <a:buClr>
                <a:schemeClr val="accent2"/>
              </a:buClr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data using matrix multiply</a:t>
            </a:r>
          </a:p>
          <a:p>
            <a:pPr>
              <a:buClr>
                <a:schemeClr val="accent2"/>
              </a:buClr>
              <a:buSzPct val="100000"/>
            </a:pPr>
            <a:endParaRPr lang="is-IS" sz="2200" i="1" dirty="0">
              <a:solidFill>
                <a:srgbClr val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51103" y="2270445"/>
            <a:ext cx="322953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/>
              </a:buClr>
              <a:buSzPct val="100000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can matrices do?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Shear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they translate?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3600"/>
            <a:ext cx="4321748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5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Rotation operator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5300" y="1371600"/>
                <a:ext cx="4334456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sin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⁡(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sin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⁡(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cos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⁡(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371600"/>
                <a:ext cx="4334456" cy="7133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470498"/>
            <a:ext cx="3886200" cy="3684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14163" y="2101166"/>
                <a:ext cx="10571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163" y="2101166"/>
                <a:ext cx="105714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2470498"/>
            <a:ext cx="3543300" cy="334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Scale operator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62435" y="672420"/>
                <a:ext cx="2755626" cy="617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435" y="672420"/>
                <a:ext cx="2755626" cy="6174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98" y="1071209"/>
            <a:ext cx="2893102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280" y="3903015"/>
            <a:ext cx="2893102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62074" y="3882392"/>
                <a:ext cx="1118704" cy="527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3/2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74" y="3882392"/>
                <a:ext cx="1118704" cy="527388"/>
              </a:xfrm>
              <a:prstGeom prst="rect">
                <a:avLst/>
              </a:prstGeom>
              <a:blipFill rotWithShape="0">
                <a:blip r:embed="rId5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05479" y="3317534"/>
                <a:ext cx="1388457" cy="585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3/2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3/2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79" y="3317534"/>
                <a:ext cx="1388457" cy="585481"/>
              </a:xfrm>
              <a:prstGeom prst="rect">
                <a:avLst/>
              </a:prstGeom>
              <a:blipFill rotWithShape="0">
                <a:blip r:embed="rId6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436" y="1464825"/>
            <a:ext cx="3131151" cy="2968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86600" y="4579461"/>
                <a:ext cx="1388457" cy="585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3/2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2/3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579461"/>
                <a:ext cx="1388457" cy="585481"/>
              </a:xfrm>
              <a:prstGeom prst="rect">
                <a:avLst/>
              </a:prstGeom>
              <a:blipFill rotWithShape="0">
                <a:blip r:embed="rId8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71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Reflection operator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1216680"/>
                <a:ext cx="3214085" cy="617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16680"/>
                <a:ext cx="3214085" cy="6174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71160" y="2230623"/>
                <a:ext cx="1043363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60" y="2230623"/>
                <a:ext cx="1043363" cy="5132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743839"/>
            <a:ext cx="3733800" cy="35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42" y="2743840"/>
            <a:ext cx="3543520" cy="34584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62927" y="6226051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 about y-axis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578099" y="6255534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 about x and y-axis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248400" y="2214968"/>
                <a:ext cx="1235723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214968"/>
                <a:ext cx="1235723" cy="5132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38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Translation (shift)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7926" y="1216680"/>
                <a:ext cx="3589829" cy="617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0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26" y="1216680"/>
                <a:ext cx="3589829" cy="6174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94735" y="2437728"/>
                <a:ext cx="18063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=0.6;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=1.1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735" y="2437728"/>
                <a:ext cx="180639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689" r="-270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26" y="2745505"/>
            <a:ext cx="3974610" cy="38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Matrices operating on data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4260533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47800" y="4307637"/>
                <a:ext cx="145321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Data set: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307637"/>
                <a:ext cx="1453218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5462"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295400"/>
            <a:ext cx="4191000" cy="2822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67400" y="4307636"/>
                <a:ext cx="147085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Data set: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307636"/>
                <a:ext cx="1470852" cy="430887"/>
              </a:xfrm>
              <a:prstGeom prst="rect">
                <a:avLst/>
              </a:prstGeom>
              <a:blipFill rotWithShape="0">
                <a:blip r:embed="rId5"/>
                <a:stretch>
                  <a:fillRect l="-5394"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rved Right Arrow 16"/>
          <p:cNvSpPr/>
          <p:nvPr/>
        </p:nvSpPr>
        <p:spPr>
          <a:xfrm rot="16200000">
            <a:off x="4002881" y="3072180"/>
            <a:ext cx="723900" cy="4191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62524" y="5529630"/>
            <a:ext cx="13009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Rotation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1341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Notation and special 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066800"/>
                <a:ext cx="6019800" cy="4477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Square matrix: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/>
                        <a:cs typeface="Arial"/>
                      </a:rPr>
                      <m:t>𝑚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/>
                        <a:cs typeface="Arial"/>
                      </a:rPr>
                      <m:t>=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/>
                        <a:cs typeface="Arial"/>
                      </a:rPr>
                      <m:t>𝑛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 matrix:</a:t>
                </a: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 matrix</a:t>
                </a: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 matrix: </a:t>
                </a:r>
              </a:p>
              <a:p>
                <a:pPr marL="342900" indent="-342900">
                  <a:spcAft>
                    <a:spcPts val="15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 matrix:</a:t>
                </a:r>
              </a:p>
              <a:p>
                <a:pPr marL="800100" lvl="1" indent="-342900">
                  <a:spcAft>
                    <a:spcPts val="15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 of the identity matrix</a:t>
                </a:r>
              </a:p>
              <a:p>
                <a:pPr marL="800100" lvl="1" indent="-342900">
                  <a:spcAft>
                    <a:spcPts val="15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Permutes (swaps) rows</a:t>
                </a:r>
              </a:p>
              <a:p>
                <a:pPr marL="342900" indent="-342900">
                  <a:spcAft>
                    <a:spcPts val="15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Diagonal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brk m:alnAt="7"/>
                      </m:rP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| </m:t>
                    </m:r>
                    <m: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Aft>
                    <a:spcPts val="15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Triangular matrix: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66800"/>
                <a:ext cx="6019800" cy="4477188"/>
              </a:xfrm>
              <a:prstGeom prst="rect">
                <a:avLst/>
              </a:prstGeom>
              <a:blipFill rotWithShape="0">
                <a:blip r:embed="rId2"/>
                <a:stretch>
                  <a:fillRect l="-912" t="-681" b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489" y="2542845"/>
            <a:ext cx="3195022" cy="493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560576"/>
            <a:ext cx="1328287" cy="438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2049819"/>
            <a:ext cx="140208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1042805"/>
            <a:ext cx="2142067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13075" y="3367722"/>
                <a:ext cx="2575449" cy="813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75" y="3367722"/>
                <a:ext cx="2575449" cy="8138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19734" y="5648902"/>
                <a:ext cx="3798156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triangular: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 ,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0,   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4" y="5648902"/>
                <a:ext cx="3798156" cy="778868"/>
              </a:xfrm>
              <a:prstGeom prst="rect">
                <a:avLst/>
              </a:prstGeom>
              <a:blipFill rotWithShape="0">
                <a:blip r:embed="rId8"/>
                <a:stretch>
                  <a:fillRect l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868639" y="5616669"/>
                <a:ext cx="3818161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 triangular: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 ,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0,   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39" y="5616669"/>
                <a:ext cx="3818161" cy="778868"/>
              </a:xfrm>
              <a:prstGeom prst="rect">
                <a:avLst/>
              </a:prstGeom>
              <a:blipFill rotWithShape="0">
                <a:blip r:embed="rId9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58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More about matrices </a:t>
            </a:r>
          </a:p>
          <a:p>
            <a:pPr algn="l" eaLnBrk="1" hangingPunct="1">
              <a:spcBef>
                <a:spcPct val="50000"/>
              </a:spcBef>
            </a:pP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76FD4C7-C5D8-A74D-8275-D91F3E3313D0}"/>
                  </a:ext>
                </a:extLst>
              </p:cNvPr>
              <p:cNvSpPr/>
              <p:nvPr/>
            </p:nvSpPr>
            <p:spPr>
              <a:xfrm>
                <a:off x="380010" y="1371600"/>
                <a:ext cx="8382000" cy="4196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Rank: the rank of a matrix </a:t>
                </a:r>
                <a:r>
                  <a:rPr lang="en-US" sz="20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 the dimension of the vector space generated by its columns, which is equivalent to the number of linearly independent columns of the matrix.</a:t>
                </a: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shape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20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 rank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Otherwise, matrix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deficient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Singular matrix: a square matrix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invertible if there exists a square matrix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𝐁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𝑩𝑨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the matrix is not invertible, it is called singular.</a:t>
                </a:r>
                <a:endPara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76FD4C7-C5D8-A74D-8275-D91F3E331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10" y="1371600"/>
                <a:ext cx="8382000" cy="4196020"/>
              </a:xfrm>
              <a:prstGeom prst="rect">
                <a:avLst/>
              </a:prstGeom>
              <a:blipFill>
                <a:blip r:embed="rId2"/>
                <a:stretch>
                  <a:fillRect l="-605" t="-1212" r="-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572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/>
              <a:t>Vector and Matrix Norms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2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81000" y="228600"/>
            <a:ext cx="7772400" cy="762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/>
              <a:t>Some perspective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305800" cy="5029200"/>
          </a:xfrm>
        </p:spPr>
        <p:txBody>
          <a:bodyPr>
            <a:normAutofit/>
          </a:bodyPr>
          <a:lstStyle/>
          <a:p>
            <a:r>
              <a:rPr lang="en-US" dirty="0"/>
              <a:t>We have so far (mostly) looked at what we can do with single numbers (and functions that return single numbers).</a:t>
            </a:r>
          </a:p>
          <a:p>
            <a:r>
              <a:rPr lang="en-US" dirty="0"/>
              <a:t>Things can get much more interesting once we allow not just one, but many numbers together.</a:t>
            </a:r>
          </a:p>
          <a:p>
            <a:r>
              <a:rPr lang="en-US" dirty="0"/>
              <a:t>It is natural to view an array of numbers as one object with its own rules.</a:t>
            </a:r>
          </a:p>
          <a:p>
            <a:r>
              <a:rPr lang="en-US" dirty="0"/>
              <a:t>The simplest such set of rules is that of a </a:t>
            </a:r>
            <a:r>
              <a:rPr lang="en-US" b="1" dirty="0"/>
              <a:t>vector.</a:t>
            </a:r>
          </a:p>
        </p:txBody>
      </p:sp>
    </p:spTree>
    <p:extLst>
      <p:ext uri="{BB962C8B-B14F-4D97-AF65-F5344CB8AC3E}">
        <p14:creationId xmlns:p14="http://schemas.microsoft.com/office/powerpoint/2010/main" val="1311075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63486"/>
            <a:ext cx="8679442" cy="57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5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 of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94" y="949186"/>
            <a:ext cx="8642812" cy="40114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19248" y="187811"/>
            <a:ext cx="207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“Vector Norms”</a:t>
            </a:r>
          </a:p>
        </p:txBody>
      </p:sp>
    </p:spTree>
    <p:extLst>
      <p:ext uri="{BB962C8B-B14F-4D97-AF65-F5344CB8AC3E}">
        <p14:creationId xmlns:p14="http://schemas.microsoft.com/office/powerpoint/2010/main" val="179605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Unit Ball: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67000" y="369524"/>
                <a:ext cx="47126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of vectors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69524"/>
                <a:ext cx="4712637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2070" t="-16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13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Norms and Errors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763000" cy="51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7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Absolute and Relative Errors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066800"/>
            <a:ext cx="8877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82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295400"/>
            <a:ext cx="8820150" cy="370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52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36485"/>
            <a:ext cx="8382000" cy="2435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638800"/>
            <a:ext cx="7086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34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066800"/>
            <a:ext cx="7658100" cy="256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4495800"/>
            <a:ext cx="7988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02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Induced 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91369" y="1436750"/>
                <a:ext cx="292900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9" y="1436750"/>
                <a:ext cx="2929007" cy="1100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9339" y="3059672"/>
                <a:ext cx="3013068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9" y="3059672"/>
                <a:ext cx="3013068" cy="11423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3700" y="4800600"/>
                <a:ext cx="2336281" cy="575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" y="4800600"/>
                <a:ext cx="2336281" cy="575542"/>
              </a:xfrm>
              <a:prstGeom prst="rect">
                <a:avLst/>
              </a:prstGeom>
              <a:blipFill rotWithShape="0"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91369" y="5638800"/>
                <a:ext cx="433118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are the singular value of the 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9" y="5638800"/>
                <a:ext cx="4331186" cy="430887"/>
              </a:xfrm>
              <a:prstGeom prst="rect">
                <a:avLst/>
              </a:prstGeom>
              <a:blipFill rotWithShape="0">
                <a:blip r:embed="rId5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733800" y="1769935"/>
                <a:ext cx="516891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/>
                  <a:t>Maximum absolute column sum of the </a:t>
                </a:r>
                <a:r>
                  <a:rPr lang="en-US" sz="2200" dirty="0"/>
                  <a:t>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769935"/>
                <a:ext cx="5168916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1535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606784" y="3415410"/>
                <a:ext cx="473975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/>
                  <a:t>Maximum absolute row sum of the 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784" y="3415410"/>
                <a:ext cx="4739759" cy="430887"/>
              </a:xfrm>
              <a:prstGeom prst="rect">
                <a:avLst/>
              </a:prstGeom>
              <a:blipFill rotWithShape="0">
                <a:blip r:embed="rId7"/>
                <a:stretch>
                  <a:fillRect l="-1673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089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Properties of 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9" y="1066800"/>
            <a:ext cx="8769281" cy="51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1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381000" y="1069461"/>
            <a:ext cx="5943600" cy="68580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SzPct val="100000"/>
              <a:buNone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A vector is an element of a Vector Space</a:t>
            </a:r>
          </a:p>
          <a:p>
            <a:endParaRPr lang="en-US" sz="2400" dirty="0">
              <a:solidFill>
                <a:srgbClr val="000000"/>
              </a:solidFill>
              <a:cs typeface="Arial"/>
            </a:endParaRPr>
          </a:p>
          <a:p>
            <a:endParaRPr lang="en-US" sz="2400" dirty="0">
              <a:solidFill>
                <a:srgbClr val="000000"/>
              </a:solidFill>
              <a:cs typeface="Arial"/>
            </a:endParaRPr>
          </a:p>
          <a:p>
            <a:pPr marL="914400" lvl="1" indent="-457200">
              <a:buFont typeface="Arial" pitchFamily="34" charset="0"/>
              <a:buChar char="•"/>
            </a:pPr>
            <a:endParaRPr lang="en-US" dirty="0">
              <a:solidFill>
                <a:srgbClr val="000000"/>
              </a:solidFill>
              <a:cs typeface="Arial"/>
            </a:endParaRPr>
          </a:p>
          <a:p>
            <a:pPr marL="914400" lvl="1" indent="-457200">
              <a:buFont typeface="Arial" pitchFamily="34" charset="0"/>
              <a:buChar char="•"/>
            </a:pPr>
            <a:endParaRPr lang="en-US" dirty="0">
              <a:solidFill>
                <a:srgbClr val="000000"/>
              </a:solidFill>
              <a:cs typeface="Arial"/>
            </a:endParaRPr>
          </a:p>
          <a:p>
            <a:pPr marL="914400" lvl="1" indent="-457200">
              <a:buFont typeface="Arial" pitchFamily="34" charset="0"/>
              <a:buChar char="•"/>
            </a:pPr>
            <a:endParaRPr lang="en-US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05000"/>
            <a:ext cx="3429000" cy="1360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1000" y="3733800"/>
                <a:ext cx="7772400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b="1" dirty="0">
                    <a:solidFill>
                      <a:srgbClr val="000000"/>
                    </a:solidFill>
                    <a:cs typeface="Arial"/>
                  </a:rPr>
                  <a:t>Vector space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𝓥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cs typeface="Arial"/>
                  </a:rPr>
                  <a:t>:  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 vector space is a set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of vectors and a field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of scalars with two operations: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1) addition: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 and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,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2) multiplication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l-GR" sz="24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 and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,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733800"/>
                <a:ext cx="7772400" cy="2462213"/>
              </a:xfrm>
              <a:prstGeom prst="rect">
                <a:avLst/>
              </a:prstGeom>
              <a:blipFill rotWithShape="0">
                <a:blip r:embed="rId3"/>
                <a:stretch>
                  <a:fillRect l="-1255" r="-78" b="-2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381000" y="228600"/>
            <a:ext cx="7772400" cy="762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143000" y="2354645"/>
                <a:ext cx="12518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2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-vector: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354645"/>
                <a:ext cx="1251818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9211" r="-7317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805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091523"/>
            <a:ext cx="543238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Determine the norm of the following matrices:</a:t>
            </a:r>
          </a:p>
          <a:p>
            <a:endParaRPr lang="en-US" sz="2400" i="1" dirty="0">
              <a:solidFill>
                <a:srgbClr val="000000"/>
              </a:solidFill>
              <a:latin typeface="Cambria Math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Cambria Math" charset="0"/>
                <a:cs typeface="Times New Roman" panose="02020603050405020304" pitchFamily="18" charset="0"/>
              </a:rPr>
              <a:t>1)</a:t>
            </a:r>
          </a:p>
          <a:p>
            <a:endParaRPr lang="en-US" sz="2400" i="1" dirty="0">
              <a:solidFill>
                <a:srgbClr val="000000"/>
              </a:solidFill>
              <a:latin typeface="Cambria Math" charset="0"/>
              <a:cs typeface="Times New Roman" panose="02020603050405020304" pitchFamily="18" charset="0"/>
            </a:endParaRPr>
          </a:p>
          <a:p>
            <a:endParaRPr lang="en-US" sz="2400" i="1" dirty="0">
              <a:solidFill>
                <a:srgbClr val="000000"/>
              </a:solidFill>
              <a:latin typeface="Cambria Math" charset="0"/>
              <a:cs typeface="Times New Roman" panose="02020603050405020304" pitchFamily="18" charset="0"/>
            </a:endParaRPr>
          </a:p>
          <a:p>
            <a:endParaRPr lang="en-US" sz="2400" i="1" dirty="0">
              <a:solidFill>
                <a:srgbClr val="000000"/>
              </a:solidFill>
              <a:latin typeface="Cambria Math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Cambria Math" charset="0"/>
                <a:cs typeface="Times New Roman" panose="02020603050405020304" pitchFamily="18" charset="0"/>
              </a:rPr>
              <a:t>2)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0124"/>
          <a:stretch/>
        </p:blipFill>
        <p:spPr>
          <a:xfrm>
            <a:off x="1008149" y="1905000"/>
            <a:ext cx="1811251" cy="1050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8183"/>
          <a:stretch/>
        </p:blipFill>
        <p:spPr>
          <a:xfrm>
            <a:off x="914400" y="3421113"/>
            <a:ext cx="1735051" cy="11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96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57" y="228600"/>
            <a:ext cx="842488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09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77851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88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"/>
            <a:ext cx="7988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60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9863" y="1022252"/>
                <a:ext cx="7794674" cy="5480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The addition and multiplication operations must satisfy: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(for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Associativity: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𝑣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+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𝑤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𝑢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+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𝑣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Commutativity: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Additive identity: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+0=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Additive inverse: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−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𝑣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=0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Associativity </a:t>
                </a:r>
                <a:r>
                  <a:rPr lang="en-US" sz="2400" dirty="0" err="1">
                    <a:solidFill>
                      <a:srgbClr val="000000"/>
                    </a:solidFill>
                    <a:cs typeface="Arial"/>
                  </a:rPr>
                  <a:t>wrt</a:t>
                </a: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scalar multiplication: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𝛽</m:t>
                        </m:r>
                        <m:r>
                          <a:rPr lang="el-GR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𝑣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𝛼</m:t>
                        </m:r>
                        <m:r>
                          <a:rPr lang="el-GR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𝛽</m:t>
                        </m:r>
                      </m:e>
                    </m:d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Distributive </a:t>
                </a:r>
                <a:r>
                  <a:rPr lang="en-US" sz="2400" dirty="0" err="1">
                    <a:solidFill>
                      <a:srgbClr val="000000"/>
                    </a:solidFill>
                    <a:cs typeface="Arial"/>
                  </a:rPr>
                  <a:t>wrt</a:t>
                </a: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scalar addition: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𝛼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+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𝛽</m:t>
                        </m:r>
                      </m:e>
                    </m:d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r>
                      <a:rPr lang="el-GR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𝛽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Distributive </a:t>
                </a:r>
                <a:r>
                  <a:rPr lang="en-US" sz="2400" dirty="0" err="1">
                    <a:solidFill>
                      <a:srgbClr val="000000"/>
                    </a:solidFill>
                    <a:cs typeface="Arial"/>
                  </a:rPr>
                  <a:t>wrt</a:t>
                </a: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vector addition: </a:t>
                </a:r>
                <a14:m>
                  <m:oMath xmlns:m="http://schemas.openxmlformats.org/officeDocument/2006/math">
                    <m:r>
                      <a:rPr lang="el-GR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𝑢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+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𝑣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r>
                      <a:rPr lang="el-GR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Scalar multiplication identity: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1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𝑢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63" y="1022252"/>
                <a:ext cx="7794674" cy="5480475"/>
              </a:xfrm>
              <a:prstGeom prst="rect">
                <a:avLst/>
              </a:prstGeom>
              <a:blipFill rotWithShape="0">
                <a:blip r:embed="rId2"/>
                <a:stretch>
                  <a:fillRect l="-1252" b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381000" y="228600"/>
            <a:ext cx="7772400" cy="762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Vector Space</a:t>
            </a:r>
          </a:p>
        </p:txBody>
      </p:sp>
    </p:spTree>
    <p:extLst>
      <p:ext uri="{BB962C8B-B14F-4D97-AF65-F5344CB8AC3E}">
        <p14:creationId xmlns:p14="http://schemas.microsoft.com/office/powerpoint/2010/main" val="130204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325978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Linear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/>
              <p:cNvSpPr txBox="1">
                <a:spLocks/>
              </p:cNvSpPr>
              <p:nvPr/>
            </p:nvSpPr>
            <p:spPr>
              <a:xfrm>
                <a:off x="304800" y="1143000"/>
                <a:ext cx="85344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Function:</a:t>
                </a:r>
              </a:p>
              <a:p>
                <a:pPr marL="338328" indent="-338328" algn="l">
                  <a:lnSpc>
                    <a:spcPct val="120000"/>
                  </a:lnSpc>
                  <a:spcAft>
                    <a:spcPts val="600"/>
                  </a:spcAft>
                  <a:buFont typeface="Arial"/>
                  <a:buChar char="•"/>
                </a:pPr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8328" indent="-338328" algn="l">
                  <a:lnSpc>
                    <a:spcPct val="120000"/>
                  </a:lnSpc>
                  <a:spcAft>
                    <a:spcPts val="600"/>
                  </a:spcAft>
                  <a:buFont typeface="Arial"/>
                  <a:buChar char="•"/>
                </a:pPr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8328" indent="-338328" algn="l">
                  <a:lnSpc>
                    <a:spcPct val="120000"/>
                  </a:lnSpc>
                  <a:spcAft>
                    <a:spcPts val="600"/>
                  </a:spcAft>
                  <a:buFont typeface="Arial"/>
                  <a:buChar char="•"/>
                </a:pPr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vectors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/>
                      </a:rPr>
                      <m:t>𝒳</m:t>
                    </m:r>
                  </m:oMath>
                </a14:m>
                <a:r>
                  <a:rPr lang="en-US" sz="22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transforms into vectors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∈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/>
                      </a:rPr>
                      <m:t>𝒴</m:t>
                    </m:r>
                  </m:oMath>
                </a14:m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function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a linear function if </a:t>
                </a: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200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200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2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scalar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8328" indent="-338328" algn="l">
                  <a:lnSpc>
                    <a:spcPct val="120000"/>
                  </a:lnSpc>
                  <a:spcAft>
                    <a:spcPts val="600"/>
                  </a:spcAft>
                  <a:buFont typeface="Arial"/>
                  <a:buChar char="•"/>
                </a:pPr>
                <a:endParaRPr lang="en-US" sz="5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143000"/>
                <a:ext cx="8534400" cy="5715000"/>
              </a:xfrm>
              <a:prstGeom prst="rect">
                <a:avLst/>
              </a:prstGeom>
              <a:blipFill rotWithShape="0">
                <a:blip r:embed="rId3"/>
                <a:stretch>
                  <a:fillRect l="-929" t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39392" y="2416802"/>
            <a:ext cx="7742608" cy="1331138"/>
            <a:chOff x="641264" y="2411238"/>
            <a:chExt cx="7742608" cy="1331138"/>
          </a:xfrm>
        </p:grpSpPr>
        <p:sp>
          <p:nvSpPr>
            <p:cNvPr id="9" name="Rectangle 8"/>
            <p:cNvSpPr/>
            <p:nvPr/>
          </p:nvSpPr>
          <p:spPr>
            <a:xfrm>
              <a:off x="2042459" y="2590800"/>
              <a:ext cx="1524000" cy="7620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861859" y="2438400"/>
              <a:ext cx="1981200" cy="10668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40549" y="2411238"/>
              <a:ext cx="3146323" cy="508943"/>
            </a:xfrm>
            <a:custGeom>
              <a:avLst/>
              <a:gdLst>
                <a:gd name="connsiteX0" fmla="*/ 0 w 3146323"/>
                <a:gd name="connsiteY0" fmla="*/ 508943 h 508943"/>
                <a:gd name="connsiteX1" fmla="*/ 1022555 w 3146323"/>
                <a:gd name="connsiteY1" fmla="*/ 36994 h 508943"/>
                <a:gd name="connsiteX2" fmla="*/ 2094271 w 3146323"/>
                <a:gd name="connsiteY2" fmla="*/ 76323 h 508943"/>
                <a:gd name="connsiteX3" fmla="*/ 3146323 w 3146323"/>
                <a:gd name="connsiteY3" fmla="*/ 440117 h 508943"/>
                <a:gd name="connsiteX4" fmla="*/ 3146323 w 3146323"/>
                <a:gd name="connsiteY4" fmla="*/ 440117 h 50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323" h="508943">
                  <a:moveTo>
                    <a:pt x="0" y="508943"/>
                  </a:moveTo>
                  <a:cubicBezTo>
                    <a:pt x="336755" y="309020"/>
                    <a:pt x="673510" y="109097"/>
                    <a:pt x="1022555" y="36994"/>
                  </a:cubicBezTo>
                  <a:cubicBezTo>
                    <a:pt x="1371600" y="-35109"/>
                    <a:pt x="1740310" y="9136"/>
                    <a:pt x="2094271" y="76323"/>
                  </a:cubicBezTo>
                  <a:cubicBezTo>
                    <a:pt x="2448232" y="143510"/>
                    <a:pt x="3146323" y="440117"/>
                    <a:pt x="3146323" y="440117"/>
                  </a:cubicBezTo>
                  <a:lnTo>
                    <a:pt x="3146323" y="440117"/>
                  </a:ln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41264" y="2972935"/>
                  <a:ext cx="1799008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latin typeface="Times New Roman"/>
                      <a:cs typeface="Times New Roman"/>
                    </a:rPr>
                    <a:t>set </a:t>
                  </a:r>
                  <a14:m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  <a:ea typeface="Cambria Math"/>
                          <a:cs typeface="Times New Roman"/>
                        </a:rPr>
                        <m:t>𝒳</m:t>
                      </m:r>
                    </m:oMath>
                  </a14:m>
                  <a:r>
                    <a:rPr lang="en-US" sz="2200" dirty="0">
                      <a:latin typeface="Times New Roman"/>
                      <a:cs typeface="Times New Roman"/>
                    </a:rPr>
                    <a:t>  </a:t>
                  </a:r>
                </a:p>
                <a:p>
                  <a:pPr algn="ctr"/>
                  <a:r>
                    <a:rPr lang="en-US" sz="2200" dirty="0">
                      <a:latin typeface="Times New Roman"/>
                      <a:cs typeface="Times New Roman"/>
                    </a:rPr>
                    <a:t>(“input data”)</a:t>
                  </a: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64" y="2972935"/>
                  <a:ext cx="1799008" cy="76944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373" t="-5556" r="-2034" b="-150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400800" y="2929697"/>
                  <a:ext cx="198307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latin typeface="Times New Roman"/>
                      <a:cs typeface="Times New Roman"/>
                    </a:rPr>
                    <a:t>set </a:t>
                  </a:r>
                  <a14:m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  <a:ea typeface="Cambria Math"/>
                          <a:cs typeface="Times New Roman"/>
                        </a:rPr>
                        <m:t>𝒴</m:t>
                      </m:r>
                    </m:oMath>
                  </a14:m>
                  <a:r>
                    <a:rPr lang="en-US" sz="2200" dirty="0">
                      <a:latin typeface="Times New Roman"/>
                      <a:cs typeface="Times New Roman"/>
                    </a:rPr>
                    <a:t>  </a:t>
                  </a:r>
                </a:p>
                <a:p>
                  <a:pPr algn="ctr"/>
                  <a:r>
                    <a:rPr lang="en-US" sz="2200" dirty="0">
                      <a:latin typeface="Times New Roman"/>
                      <a:cs typeface="Times New Roman"/>
                    </a:rPr>
                    <a:t>(“output data”)</a:t>
                  </a: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2929697"/>
                  <a:ext cx="1983072" cy="76944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923" t="-5556" r="-923" b="-150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557881"/>
              </p:ext>
            </p:extLst>
          </p:nvPr>
        </p:nvGraphicFramePr>
        <p:xfrm>
          <a:off x="1676400" y="1258043"/>
          <a:ext cx="137795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" name="Formula" r:id="rId6" imgW="694800" imgH="158760" progId="Equation.Ribbit">
                  <p:embed/>
                </p:oleObj>
              </mc:Choice>
              <mc:Fallback>
                <p:oleObj name="Formula" r:id="rId6" imgW="694800" imgH="158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58043"/>
                        <a:ext cx="137795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980386"/>
              </p:ext>
            </p:extLst>
          </p:nvPr>
        </p:nvGraphicFramePr>
        <p:xfrm>
          <a:off x="4079269" y="1984411"/>
          <a:ext cx="465137" cy="301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1" name="Formula" r:id="rId8" imgW="236520" imgH="179280" progId="Equation.Ribbit">
                  <p:embed/>
                </p:oleObj>
              </mc:Choice>
              <mc:Fallback>
                <p:oleObj name="Formula" r:id="rId8" imgW="236520" imgH="1792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269" y="1984411"/>
                        <a:ext cx="465137" cy="301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2575449" y="2702307"/>
          <a:ext cx="1651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2" name="Formula" r:id="rId10" imgW="83937" imgH="118274" progId="Equation.Ribbit">
                  <p:embed/>
                </p:oleObj>
              </mc:Choice>
              <mc:Fallback>
                <p:oleObj name="Formula" r:id="rId10" imgW="83937" imgH="118274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5449" y="2702307"/>
                        <a:ext cx="1651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5410200" y="2702307"/>
          <a:ext cx="110331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3" name="Formula" r:id="rId12" imgW="560070" imgH="179070" progId="Equation.Ribbit">
                  <p:embed/>
                </p:oleObj>
              </mc:Choice>
              <mc:Fallback>
                <p:oleObj name="Formula" r:id="rId12" imgW="560070" imgH="17907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702307"/>
                        <a:ext cx="1103313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478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functions?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3008" y="3733800"/>
                <a:ext cx="8610600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: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is-I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08" y="3733800"/>
                <a:ext cx="8610600" cy="517065"/>
              </a:xfrm>
              <a:prstGeom prst="rect">
                <a:avLst/>
              </a:prstGeom>
              <a:blipFill>
                <a:blip r:embed="rId3"/>
                <a:stretch>
                  <a:fillRect l="-442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33400" y="1223667"/>
                <a:ext cx="7794674" cy="712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f>
                      <m:fPr>
                        <m:ctrlPr>
                          <a:rPr lang="mr-I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|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: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is-I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23667"/>
                <a:ext cx="7794674" cy="712439"/>
              </a:xfrm>
              <a:prstGeom prst="rect">
                <a:avLst/>
              </a:prstGeom>
              <a:blipFill>
                <a:blip r:embed="rId4"/>
                <a:stretch>
                  <a:fillRect l="-65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94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533400" y="381000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57200" y="1219200"/>
                <a:ext cx="8260836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𝑚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Arial"/>
                      </a:rPr>
                      <m:t>×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Arial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-matrix</a:t>
                </a: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functions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represented by a Matrix-Vector multiplication.</a:t>
                </a: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Think of a matrix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linear function that takes vectors</a:t>
                </a:r>
                <a:r>
                  <a:rPr 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transforms them into vectors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buClr>
                    <a:schemeClr val="accent2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s-IS" sz="2400" i="1" dirty="0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buClr>
                    <a:schemeClr val="accent2"/>
                  </a:buClr>
                  <a:buSzPct val="100000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 we have:</a:t>
                </a:r>
              </a:p>
              <a:p>
                <a:pPr algn="ctr">
                  <a:buClr>
                    <a:schemeClr val="accent2"/>
                  </a:buClr>
                  <a:buSzPct val="100000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𝒖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buClr>
                    <a:schemeClr val="accent2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𝒖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𝒖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19200"/>
                <a:ext cx="8260836" cy="5632311"/>
              </a:xfrm>
              <a:prstGeom prst="rect">
                <a:avLst/>
              </a:prstGeom>
              <a:blipFill>
                <a:blip r:embed="rId2"/>
                <a:stretch>
                  <a:fillRect l="-1075" t="-901"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EF119C-8B2F-794B-B532-BC8A04A8FD8E}"/>
                  </a:ext>
                </a:extLst>
              </p:cNvPr>
              <p:cNvSpPr/>
              <p:nvPr/>
            </p:nvSpPr>
            <p:spPr>
              <a:xfrm>
                <a:off x="2743200" y="734943"/>
                <a:ext cx="4127284" cy="1501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EF119C-8B2F-794B-B532-BC8A04A8F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734943"/>
                <a:ext cx="4127284" cy="1501886"/>
              </a:xfrm>
              <a:prstGeom prst="rect">
                <a:avLst/>
              </a:prstGeom>
              <a:blipFill>
                <a:blip r:embed="rId3"/>
                <a:stretch>
                  <a:fillRect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9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Matrix-Vector multiplication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25548" y="1238649"/>
                <a:ext cx="8458200" cy="1824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summation notation for matrix-vector multiplication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accent2"/>
                  </a:buClr>
                  <a:buSzPct val="100000"/>
                </a:pPr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 algn="ctr">
                  <a:buClr>
                    <a:schemeClr val="accent2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sz="22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You can think about matrix-vector multiplication as: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48" y="1238649"/>
                <a:ext cx="8458200" cy="1824538"/>
              </a:xfrm>
              <a:prstGeom prst="rect">
                <a:avLst/>
              </a:prstGeom>
              <a:blipFill>
                <a:blip r:embed="rId2"/>
                <a:stretch>
                  <a:fillRect l="-900" t="-208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3859928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/>
              </a:buClr>
              <a:buSzPct val="100000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combination of column vectors </a:t>
            </a:r>
            <a:r>
              <a:rPr 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15240" y="5456883"/>
                <a:ext cx="32004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buClr>
                    <a:schemeClr val="accent2"/>
                  </a:buClr>
                  <a:buSzPct val="100000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 product of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rows of </a:t>
                </a:r>
                <a:r>
                  <a:rPr lang="en-US" sz="22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" y="5456883"/>
                <a:ext cx="3200400" cy="769441"/>
              </a:xfrm>
              <a:prstGeom prst="rect">
                <a:avLst/>
              </a:prstGeom>
              <a:blipFill rotWithShape="0">
                <a:blip r:embed="rId3"/>
                <a:stretch>
                  <a:fillRect t="-5556" r="-760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895600" y="4029204"/>
                <a:ext cx="692775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buClr>
                    <a:schemeClr val="accent2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:,</m:t>
                          </m:r>
                          <m:r>
                            <a:rPr lang="en-US" sz="220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:,</m:t>
                          </m:r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[:,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029204"/>
                <a:ext cx="6927752" cy="43088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352800" y="5168470"/>
                <a:ext cx="2350836" cy="1057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mr-IN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2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2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en-US" sz="2200" b="1" i="1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sz="2200" b="1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mr-IN" sz="2200" i="1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2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en-US" sz="2200" b="1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sz="2200" b="1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168470"/>
                <a:ext cx="2350836" cy="10578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0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8229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Matrices operating on data 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4260533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47800" y="4126117"/>
                <a:ext cx="145321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Data set: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126117"/>
                <a:ext cx="1453218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5462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295400"/>
            <a:ext cx="4191000" cy="2822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67400" y="4126116"/>
                <a:ext cx="147085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Data set: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126116"/>
                <a:ext cx="1470852" cy="430887"/>
              </a:xfrm>
              <a:prstGeom prst="rect">
                <a:avLst/>
              </a:prstGeom>
              <a:blipFill rotWithShape="0">
                <a:blip r:embed="rId5"/>
                <a:stretch>
                  <a:fillRect l="-5394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rved Right Arrow 16"/>
          <p:cNvSpPr/>
          <p:nvPr/>
        </p:nvSpPr>
        <p:spPr>
          <a:xfrm rot="16200000">
            <a:off x="4002881" y="2890660"/>
            <a:ext cx="723900" cy="4191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46392" y="4917223"/>
            <a:ext cx="12368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cs typeface="Times New Roman" panose="02020603050405020304" pitchFamily="18" charset="0"/>
              </a:rPr>
              <a:t>Rotation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505200" y="5452829"/>
                <a:ext cx="1677832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5452829"/>
                <a:ext cx="1677832" cy="1569660"/>
              </a:xfrm>
              <a:prstGeom prst="rect">
                <a:avLst/>
              </a:prstGeom>
              <a:blipFill rotWithShape="0">
                <a:blip r:embed="rId6"/>
                <a:stretch>
                  <a:fillRect b="-1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8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37013</TotalTime>
  <Words>932</Words>
  <Application>Microsoft Macintosh PowerPoint</Application>
  <PresentationFormat>On-screen Show (4:3)</PresentationFormat>
  <Paragraphs>170</Paragraphs>
  <Slides>33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Cambria Math</vt:lpstr>
      <vt:lpstr>Franklin Gothic Book</vt:lpstr>
      <vt:lpstr>Perpetua</vt:lpstr>
      <vt:lpstr>Times New Roman</vt:lpstr>
      <vt:lpstr>Wingdings 2</vt:lpstr>
      <vt:lpstr>Equity</vt:lpstr>
      <vt:lpstr>Formula</vt:lpstr>
      <vt:lpstr>Arrays: computing with many numbers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 and Matrix Norms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697</cp:revision>
  <cp:lastPrinted>2018-09-23T17:07:21Z</cp:lastPrinted>
  <dcterms:created xsi:type="dcterms:W3CDTF">2012-07-21T17:56:31Z</dcterms:created>
  <dcterms:modified xsi:type="dcterms:W3CDTF">2020-09-20T16:45:21Z</dcterms:modified>
</cp:coreProperties>
</file>